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8" r:id="rId2"/>
    <p:sldId id="259" r:id="rId3"/>
    <p:sldId id="260" r:id="rId4"/>
    <p:sldId id="256" r:id="rId5"/>
    <p:sldId id="257" r:id="rId6"/>
  </p:sldIdLst>
  <p:sldSz cx="9144000" cy="5143500" type="screen16x9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804" y="78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5179209-75EA-4114-A3D9-65D4ADDB596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F42CB240-A24D-4F68-B402-72C48A210EC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de-DE"/>
              <a:t>Master-Untertitelformat bearbeiten</a:t>
            </a:r>
            <a:endParaRPr lang="en-US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1DADC27A-68F6-4AB5-9517-717E03CCEB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65C2-DDB1-44BB-B554-25E4C07ECFEB}" type="datetimeFigureOut">
              <a:rPr lang="en-US" smtClean="0"/>
              <a:t>7/29/2024</a:t>
            </a:fld>
            <a:endParaRPr lang="en-US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70BC193A-59EA-43F7-A3C1-2CD801927D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F789D596-0F8F-4517-A35E-5D1D9CA463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2BE8F0-A0C5-4894-BCAF-B1D1B558F314}" type="slidenum">
              <a:rPr lang="en-US" smtClean="0"/>
              <a:t>‹Nr.›</a:t>
            </a:fld>
            <a:endParaRPr lang="en-US"/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FCC7BF09-1564-4102-B1C2-58F02E8358CC}"/>
              </a:ext>
            </a:extLst>
          </p:cNvPr>
          <p:cNvSpPr/>
          <p:nvPr userDrawn="1"/>
        </p:nvSpPr>
        <p:spPr bwMode="auto">
          <a:xfrm>
            <a:off x="0" y="4761139"/>
            <a:ext cx="9144000" cy="391886"/>
          </a:xfrm>
          <a:prstGeom prst="rect">
            <a:avLst/>
          </a:prstGeom>
          <a:solidFill>
            <a:schemeClr val="accent6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defRPr/>
            </a:pPr>
            <a:endParaRPr lang="en-GB" sz="1350"/>
          </a:p>
        </p:txBody>
      </p:sp>
      <p:pic>
        <p:nvPicPr>
          <p:cNvPr id="8" name="Bildplatzhalter 2">
            <a:extLst>
              <a:ext uri="{FF2B5EF4-FFF2-40B4-BE49-F238E27FC236}">
                <a16:creationId xmlns:a16="http://schemas.microsoft.com/office/drawing/2014/main" id="{27AF9763-77F8-4B9A-AA16-66E7941F5DA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7440" b="7439"/>
          <a:stretch/>
        </p:blipFill>
        <p:spPr bwMode="auto">
          <a:xfrm>
            <a:off x="7903200" y="4819413"/>
            <a:ext cx="916114" cy="244726"/>
          </a:xfrm>
          <a:prstGeom prst="rect">
            <a:avLst/>
          </a:prstGeom>
        </p:spPr>
      </p:pic>
      <p:pic>
        <p:nvPicPr>
          <p:cNvPr id="9" name="Bildplatzhalter 9">
            <a:extLst>
              <a:ext uri="{FF2B5EF4-FFF2-40B4-BE49-F238E27FC236}">
                <a16:creationId xmlns:a16="http://schemas.microsoft.com/office/drawing/2014/main" id="{93D7032E-4855-4AED-93DA-1921F9A0FC7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273843" y="4860751"/>
            <a:ext cx="1869754" cy="238666"/>
          </a:xfrm>
          <a:prstGeom prst="rect">
            <a:avLst/>
          </a:prstGeom>
        </p:spPr>
      </p:pic>
      <p:pic>
        <p:nvPicPr>
          <p:cNvPr id="10" name="Grafik 9">
            <a:extLst>
              <a:ext uri="{FF2B5EF4-FFF2-40B4-BE49-F238E27FC236}">
                <a16:creationId xmlns:a16="http://schemas.microsoft.com/office/drawing/2014/main" id="{F1CC850E-56B8-4686-B353-735D9F60D62C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/>
        </p:blipFill>
        <p:spPr bwMode="auto">
          <a:xfrm>
            <a:off x="4075406" y="4792304"/>
            <a:ext cx="403482" cy="335697"/>
          </a:xfrm>
          <a:prstGeom prst="rect">
            <a:avLst/>
          </a:prstGeom>
        </p:spPr>
      </p:pic>
      <p:pic>
        <p:nvPicPr>
          <p:cNvPr id="11" name="Bildplatzhalter 14">
            <a:extLst>
              <a:ext uri="{FF2B5EF4-FFF2-40B4-BE49-F238E27FC236}">
                <a16:creationId xmlns:a16="http://schemas.microsoft.com/office/drawing/2014/main" id="{CD37D490-160B-4355-A3DA-EA69D4159E27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 l="-604" t="-5397" r="-192" b="-3853"/>
          <a:stretch/>
        </p:blipFill>
        <p:spPr bwMode="auto">
          <a:xfrm>
            <a:off x="4667244" y="4861363"/>
            <a:ext cx="426495" cy="21324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Grafik 11">
            <a:extLst>
              <a:ext uri="{FF2B5EF4-FFF2-40B4-BE49-F238E27FC236}">
                <a16:creationId xmlns:a16="http://schemas.microsoft.com/office/drawing/2014/main" id="{36316C33-B92C-49FB-BD97-B6A1B9847609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/>
        </p:blipFill>
        <p:spPr bwMode="auto">
          <a:xfrm>
            <a:off x="5379774" y="4866306"/>
            <a:ext cx="487210" cy="203507"/>
          </a:xfrm>
          <a:prstGeom prst="rect">
            <a:avLst/>
          </a:prstGeom>
        </p:spPr>
      </p:pic>
      <p:pic>
        <p:nvPicPr>
          <p:cNvPr id="13" name="Grafik 12">
            <a:extLst>
              <a:ext uri="{FF2B5EF4-FFF2-40B4-BE49-F238E27FC236}">
                <a16:creationId xmlns:a16="http://schemas.microsoft.com/office/drawing/2014/main" id="{B2D5AA82-C4E8-4F5A-A603-4E5D577B0FBB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rcRect l="34419" t="39848" r="35646" b="44950"/>
          <a:stretch/>
        </p:blipFill>
        <p:spPr bwMode="auto">
          <a:xfrm>
            <a:off x="6132140" y="4770773"/>
            <a:ext cx="474993" cy="341358"/>
          </a:xfrm>
          <a:prstGeom prst="rect">
            <a:avLst/>
          </a:prstGeom>
        </p:spPr>
      </p:pic>
      <p:pic>
        <p:nvPicPr>
          <p:cNvPr id="14" name="Grafik 13">
            <a:extLst>
              <a:ext uri="{FF2B5EF4-FFF2-40B4-BE49-F238E27FC236}">
                <a16:creationId xmlns:a16="http://schemas.microsoft.com/office/drawing/2014/main" id="{A2DDDD24-C2C7-4362-9C4F-62E8F4FD5CC9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rcRect r="-1677" b="-1677"/>
          <a:stretch/>
        </p:blipFill>
        <p:spPr bwMode="auto">
          <a:xfrm>
            <a:off x="6845844" y="4889175"/>
            <a:ext cx="854804" cy="1749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19973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DB50A8A-6055-4461-81D6-FBAAF82CDF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426A46A5-B990-4879-BA9A-0EF276539CC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5E442AD3-FC2C-4DF0-8F5F-286170F58C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65C2-DDB1-44BB-B554-25E4C07ECFEB}" type="datetimeFigureOut">
              <a:rPr lang="en-US" smtClean="0"/>
              <a:t>7/29/2024</a:t>
            </a:fld>
            <a:endParaRPr lang="en-US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21F2C6A6-64BB-4705-9402-9DDD5B74D3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966B031C-327E-459C-A75D-40DD7362DE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2BE8F0-A0C5-4894-BCAF-B1D1B558F314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62398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>
            <a:extLst>
              <a:ext uri="{FF2B5EF4-FFF2-40B4-BE49-F238E27FC236}">
                <a16:creationId xmlns:a16="http://schemas.microsoft.com/office/drawing/2014/main" id="{35120416-3559-4E54-94FE-3974E496DF8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16C1A8E6-5A49-4FBB-B264-9E5D3785E6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A4560BA7-FCEB-4418-BC09-D923BAFE6A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65C2-DDB1-44BB-B554-25E4C07ECFEB}" type="datetimeFigureOut">
              <a:rPr lang="en-US" smtClean="0"/>
              <a:t>7/29/2024</a:t>
            </a:fld>
            <a:endParaRPr lang="en-US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170B7BFF-E580-4F79-AC9B-A6A649462C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C825288E-6FD6-40D5-8235-6CA632250D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2BE8F0-A0C5-4894-BCAF-B1D1B558F314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170099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/>
              <a:t>Formatvorlage des Untertitelmasters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1BA50D42-C9CD-4801-B293-61D1F53EC57E}" type="datetimeFigureOut">
              <a:rPr lang="de-DE" smtClean="0"/>
              <a:t>29.07.2024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C6AE60A-B69C-4790-82F7-3882EDF23186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1BA50D42-C9CD-4801-B293-61D1F53EC57E}" type="datetimeFigureOut">
              <a:rPr lang="de-DE" smtClean="0"/>
              <a:t>29.07.2024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C6AE60A-B69C-4790-82F7-3882EDF23186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1BA50D42-C9CD-4801-B293-61D1F53EC57E}" type="datetimeFigureOut">
              <a:rPr lang="de-DE" smtClean="0"/>
              <a:t>29.07.2024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C6AE60A-B69C-4790-82F7-3882EDF23186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1_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1BA50D42-C9CD-4801-B293-61D1F53EC57E}" type="datetimeFigureOut">
              <a:rPr lang="de-DE" smtClean="0"/>
              <a:t>29.07.2024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C6AE60A-B69C-4790-82F7-3882EDF23186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_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1BA50D42-C9CD-4801-B293-61D1F53EC57E}" type="datetimeFigureOut">
              <a:rPr lang="de-DE" smtClean="0"/>
              <a:t>29.07.2024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C6AE60A-B69C-4790-82F7-3882EDF23186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1BA50D42-C9CD-4801-B293-61D1F53EC57E}" type="datetimeFigureOut">
              <a:rPr lang="de-DE" smtClean="0"/>
              <a:t>29.07.2024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C6AE60A-B69C-4790-82F7-3882EDF23186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1BA50D42-C9CD-4801-B293-61D1F53EC57E}" type="datetimeFigureOut">
              <a:rPr lang="de-DE" smtClean="0"/>
              <a:t>29.07.2024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C6AE60A-B69C-4790-82F7-3882EDF23186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1_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1BA50D42-C9CD-4801-B293-61D1F53EC57E}" type="datetimeFigureOut">
              <a:rPr lang="de-DE" smtClean="0"/>
              <a:t>29.07.2024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C6AE60A-B69C-4790-82F7-3882EDF23186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ED91F9C-7BDC-497A-8CCF-D34E7E4CBC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17582389-C1F4-44EB-A7C2-38B7778886E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58319F66-E37D-4EC6-91B8-FBB85E6223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65C2-DDB1-44BB-B554-25E4C07ECFEB}" type="datetimeFigureOut">
              <a:rPr lang="en-US" smtClean="0"/>
              <a:t>7/29/2024</a:t>
            </a:fld>
            <a:endParaRPr lang="en-US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245E5939-3FA3-4CDE-8F39-BE2A0C1170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F2ECB594-AE66-4270-997D-424DE67EC4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2BE8F0-A0C5-4894-BCAF-B1D1B558F314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738537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1_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1BA50D42-C9CD-4801-B293-61D1F53EC57E}" type="datetimeFigureOut">
              <a:rPr lang="de-DE" smtClean="0"/>
              <a:t>29.07.2024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C6AE60A-B69C-4790-82F7-3882EDF23186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1_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1BA50D42-C9CD-4801-B293-61D1F53EC57E}" type="datetimeFigureOut">
              <a:rPr lang="de-DE" smtClean="0"/>
              <a:t>29.07.2024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C6AE60A-B69C-4790-82F7-3882EDF23186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de-DE"/>
              <a:t>Titel durch Klicken hinzufügen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1BA50D42-C9CD-4801-B293-61D1F53EC57E}" type="datetimeFigureOut">
              <a:rPr lang="de-DE" smtClean="0"/>
              <a:t>29.07.2024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C6AE60A-B69C-4790-82F7-3882EDF23186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5DC0E26-33F6-47CB-B4E2-DC8AA7DFB4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02C50473-D8E0-4802-8B8B-AD462FBB7F7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3026F8E0-E63D-4C90-B8A4-3C74ED36D1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65C2-DDB1-44BB-B554-25E4C07ECFEB}" type="datetimeFigureOut">
              <a:rPr lang="en-US" smtClean="0"/>
              <a:t>7/29/2024</a:t>
            </a:fld>
            <a:endParaRPr lang="en-US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B5CB35EA-AE4A-4785-9830-92F7709592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1AAE66A5-9D92-49E1-9469-1B144F1D1E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2BE8F0-A0C5-4894-BCAF-B1D1B558F314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07516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A118CBD-CE71-443F-9C5B-B36721D0A0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0FF4356D-D2FE-47F0-A6B9-225419DC3E5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3C7C24F0-53A3-43B1-A603-905A9745CDD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D52F50D4-4D5A-436F-92F4-C51C9B61E4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65C2-DDB1-44BB-B554-25E4C07ECFEB}" type="datetimeFigureOut">
              <a:rPr lang="en-US" smtClean="0"/>
              <a:t>7/29/2024</a:t>
            </a:fld>
            <a:endParaRPr lang="en-US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8A3D1E81-AA52-448A-8252-49994822CB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29B91411-44FB-431A-91B4-6F196DE818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2BE8F0-A0C5-4894-BCAF-B1D1B558F314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63235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40BB740-0643-48D8-B841-7A703955CE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CA5AF099-44C1-44F1-8F2E-845041738C5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664B12DA-6BFE-4004-BA70-62EF981E4D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D80E97BB-0214-4C01-9525-71F80B610CD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463C43B6-18B0-4C36-BE63-E8681FDEE4D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07370062-C098-43FE-9E5F-AAA1EFB692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65C2-DDB1-44BB-B554-25E4C07ECFEB}" type="datetimeFigureOut">
              <a:rPr lang="en-US" smtClean="0"/>
              <a:t>7/29/2024</a:t>
            </a:fld>
            <a:endParaRPr lang="en-US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F56F71FB-13D2-4966-80B4-69A23E761C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5B5A7346-8031-4496-B2A3-F2F2099E9B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2BE8F0-A0C5-4894-BCAF-B1D1B558F314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84018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513A75E-B1B9-4F04-9A6D-F5B13F9011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AB1D002E-051E-4982-A8D2-5D5F396DAF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65C2-DDB1-44BB-B554-25E4C07ECFEB}" type="datetimeFigureOut">
              <a:rPr lang="en-US" smtClean="0"/>
              <a:t>7/29/2024</a:t>
            </a:fld>
            <a:endParaRPr lang="en-US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14CB4295-38D3-41E8-B719-67A81CDC4F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680064D4-6393-424A-824D-78D5B55A71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2BE8F0-A0C5-4894-BCAF-B1D1B558F314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69661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4504BCC7-D18E-4B04-8A90-F22C43F5D7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65C2-DDB1-44BB-B554-25E4C07ECFEB}" type="datetimeFigureOut">
              <a:rPr lang="en-US" smtClean="0"/>
              <a:t>7/29/2024</a:t>
            </a:fld>
            <a:endParaRPr lang="en-US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7ABB3F8F-8401-4489-A8BB-725319D76A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55AE6568-C884-489A-9BC3-7E1D5EE24C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2BE8F0-A0C5-4894-BCAF-B1D1B558F314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15478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F00F1F5-C38A-4E2B-BC4B-2F6E4EFB1B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BF58FB22-BB87-40BA-A815-3900273465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63AD692E-52AB-4500-A3A2-D019093488D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A4A12192-0340-4459-B00D-9794742BB1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65C2-DDB1-44BB-B554-25E4C07ECFEB}" type="datetimeFigureOut">
              <a:rPr lang="en-US" smtClean="0"/>
              <a:t>7/29/2024</a:t>
            </a:fld>
            <a:endParaRPr lang="en-US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0959B273-E26B-4272-B419-83520771FB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A49B0F7E-8BAC-4F3A-88DE-30BF81616F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2BE8F0-A0C5-4894-BCAF-B1D1B558F314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00733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06D1542-7B6E-4302-B135-5D9E610878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15F8964B-7778-417D-99D8-70B0609360A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BE385A1A-184A-4304-AAD7-3064C938FA9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121CF800-B45E-49E0-9815-5388D38423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65C2-DDB1-44BB-B554-25E4C07ECFEB}" type="datetimeFigureOut">
              <a:rPr lang="en-US" smtClean="0"/>
              <a:t>7/29/2024</a:t>
            </a:fld>
            <a:endParaRPr lang="en-US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0063B7F8-458F-45AE-8721-9A1AD74F47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E6ECC80A-3F4D-44D1-9054-3E73BB31B1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2BE8F0-A0C5-4894-BCAF-B1D1B558F314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85688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28" Type="http://schemas.openxmlformats.org/officeDocument/2006/relationships/image" Target="../media/image5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image" Target="../media/image4.png"/><Relationship Id="rId30" Type="http://schemas.openxmlformats.org/officeDocument/2006/relationships/image" Target="../media/image7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13319D5E-0C5D-4096-B799-DA154AA671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33C1E05B-66DB-48EE-A365-23993E935CF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F4446B8D-797E-4EA6-BD22-9419277A3FA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65C2-DDB1-44BB-B554-25E4C07ECFEB}" type="datetimeFigureOut">
              <a:rPr lang="en-US" smtClean="0"/>
              <a:t>7/29/2024</a:t>
            </a:fld>
            <a:endParaRPr lang="en-US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5770D999-B97A-4341-91C1-10551D36B8A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12498147-A5EE-439C-92C8-C899DC1D128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2BE8F0-A0C5-4894-BCAF-B1D1B558F314}" type="slidenum">
              <a:rPr lang="en-US" smtClean="0"/>
              <a:t>‹Nr.›</a:t>
            </a:fld>
            <a:endParaRPr lang="en-US"/>
          </a:p>
        </p:txBody>
      </p:sp>
      <p:sp>
        <p:nvSpPr>
          <p:cNvPr id="10" name="Rechteck 9">
            <a:extLst>
              <a:ext uri="{FF2B5EF4-FFF2-40B4-BE49-F238E27FC236}">
                <a16:creationId xmlns:a16="http://schemas.microsoft.com/office/drawing/2014/main" id="{7334A800-0D69-4E78-B6F0-B4A3F275F3F6}"/>
              </a:ext>
            </a:extLst>
          </p:cNvPr>
          <p:cNvSpPr/>
          <p:nvPr userDrawn="1"/>
        </p:nvSpPr>
        <p:spPr bwMode="auto">
          <a:xfrm>
            <a:off x="0" y="4761139"/>
            <a:ext cx="9144000" cy="391886"/>
          </a:xfrm>
          <a:prstGeom prst="rect">
            <a:avLst/>
          </a:prstGeom>
          <a:solidFill>
            <a:schemeClr val="accent6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defRPr/>
            </a:pPr>
            <a:endParaRPr lang="en-GB" sz="1350"/>
          </a:p>
        </p:txBody>
      </p:sp>
      <p:sp>
        <p:nvSpPr>
          <p:cNvPr id="11" name="Picture Placeholder 2">
            <a:extLst>
              <a:ext uri="{FF2B5EF4-FFF2-40B4-BE49-F238E27FC236}">
                <a16:creationId xmlns:a16="http://schemas.microsoft.com/office/drawing/2014/main" id="{250240C8-9899-4E7A-B26A-13B390C599CE}"/>
              </a:ext>
            </a:extLst>
          </p:cNvPr>
          <p:cNvSpPr txBox="1">
            <a:spLocks/>
          </p:cNvSpPr>
          <p:nvPr userDrawn="1"/>
        </p:nvSpPr>
        <p:spPr bwMode="auto">
          <a:xfrm>
            <a:off x="273843" y="4822257"/>
            <a:ext cx="1869754" cy="264094"/>
          </a:xfrm>
          <a:prstGeom prst="rect">
            <a:avLst/>
          </a:prstGeom>
          <a:noFill/>
          <a:ln>
            <a:noFill/>
          </a:ln>
        </p:spPr>
        <p:txBody>
          <a:bodyPr anchor="t" anchorCtr="0">
            <a:noAutofit/>
          </a:bodyPr>
          <a:lstStyle>
            <a:lvl1pPr marL="0" indent="0" algn="ctr" defTabSz="914400" rtl="0" eaLnBrk="1" latinLnBrk="0" hangingPunct="1">
              <a:lnSpc>
                <a:spcPts val="3400"/>
              </a:lnSpc>
              <a:spcBef>
                <a:spcPts val="1105"/>
              </a:spcBef>
              <a:buFontTx/>
              <a:buNone/>
              <a:defRPr sz="600" b="0" kern="1200" cap="all" spc="2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de-DE" sz="450"/>
              <a:t>Icon klicken um logo einzufügen </a:t>
            </a:r>
          </a:p>
        </p:txBody>
      </p:sp>
      <p:sp>
        <p:nvSpPr>
          <p:cNvPr id="12" name="Picture Placeholder 2">
            <a:extLst>
              <a:ext uri="{FF2B5EF4-FFF2-40B4-BE49-F238E27FC236}">
                <a16:creationId xmlns:a16="http://schemas.microsoft.com/office/drawing/2014/main" id="{3C8218CC-F3B3-40C1-99E3-8A0825364B5D}"/>
              </a:ext>
            </a:extLst>
          </p:cNvPr>
          <p:cNvSpPr txBox="1">
            <a:spLocks/>
          </p:cNvSpPr>
          <p:nvPr userDrawn="1"/>
        </p:nvSpPr>
        <p:spPr bwMode="auto">
          <a:xfrm>
            <a:off x="4092677" y="4792304"/>
            <a:ext cx="392676" cy="323543"/>
          </a:xfrm>
          <a:prstGeom prst="rect">
            <a:avLst/>
          </a:prstGeom>
          <a:noFill/>
          <a:ln>
            <a:noFill/>
          </a:ln>
        </p:spPr>
        <p:txBody>
          <a:bodyPr anchor="t" anchorCtr="0">
            <a:noAutofit/>
          </a:bodyPr>
          <a:lstStyle>
            <a:lvl1pPr marL="0" indent="0" algn="ctr" defTabSz="914400" rtl="0" eaLnBrk="1" latinLnBrk="0" hangingPunct="1">
              <a:lnSpc>
                <a:spcPts val="3300"/>
              </a:lnSpc>
              <a:spcBef>
                <a:spcPts val="0"/>
              </a:spcBef>
              <a:buFontTx/>
              <a:buNone/>
              <a:defRPr sz="200" b="0" kern="1200" cap="all" spc="2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de-DE" sz="150"/>
              <a:t>Icon klicken um logo einzufügen </a:t>
            </a:r>
          </a:p>
        </p:txBody>
      </p:sp>
      <p:sp>
        <p:nvSpPr>
          <p:cNvPr id="13" name="Picture Placeholder 2">
            <a:extLst>
              <a:ext uri="{FF2B5EF4-FFF2-40B4-BE49-F238E27FC236}">
                <a16:creationId xmlns:a16="http://schemas.microsoft.com/office/drawing/2014/main" id="{B607F92B-B1AA-409B-ADB3-908C578FF637}"/>
              </a:ext>
            </a:extLst>
          </p:cNvPr>
          <p:cNvSpPr txBox="1">
            <a:spLocks/>
          </p:cNvSpPr>
          <p:nvPr userDrawn="1"/>
        </p:nvSpPr>
        <p:spPr bwMode="auto">
          <a:xfrm>
            <a:off x="7951155" y="4819413"/>
            <a:ext cx="916114" cy="244726"/>
          </a:xfrm>
          <a:prstGeom prst="rect">
            <a:avLst/>
          </a:prstGeom>
          <a:noFill/>
          <a:ln>
            <a:noFill/>
          </a:ln>
        </p:spPr>
        <p:txBody>
          <a:bodyPr anchor="t" anchorCtr="0">
            <a:noAutofit/>
          </a:bodyPr>
          <a:lstStyle>
            <a:lvl1pPr marL="0" indent="0" algn="ctr" defTabSz="914400" rtl="0" eaLnBrk="1" latinLnBrk="0" hangingPunct="1">
              <a:lnSpc>
                <a:spcPts val="2900"/>
              </a:lnSpc>
              <a:spcBef>
                <a:spcPts val="0"/>
              </a:spcBef>
              <a:buFontTx/>
              <a:buNone/>
              <a:defRPr sz="300" b="0" kern="1200" cap="all" spc="2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de-DE" sz="225"/>
              <a:t>Icon klicken um logo einzufügen </a:t>
            </a:r>
          </a:p>
        </p:txBody>
      </p:sp>
      <p:sp>
        <p:nvSpPr>
          <p:cNvPr id="14" name="Picture Placeholder 2">
            <a:extLst>
              <a:ext uri="{FF2B5EF4-FFF2-40B4-BE49-F238E27FC236}">
                <a16:creationId xmlns:a16="http://schemas.microsoft.com/office/drawing/2014/main" id="{EED2F569-3373-46DE-8215-7AE6C4BF085A}"/>
              </a:ext>
            </a:extLst>
          </p:cNvPr>
          <p:cNvSpPr txBox="1">
            <a:spLocks/>
          </p:cNvSpPr>
          <p:nvPr userDrawn="1"/>
        </p:nvSpPr>
        <p:spPr bwMode="auto">
          <a:xfrm>
            <a:off x="4687200" y="4861437"/>
            <a:ext cx="419408" cy="202701"/>
          </a:xfrm>
          <a:prstGeom prst="rect">
            <a:avLst/>
          </a:prstGeom>
          <a:noFill/>
          <a:ln>
            <a:noFill/>
          </a:ln>
        </p:spPr>
        <p:txBody>
          <a:bodyPr anchor="t" anchorCtr="0">
            <a:noAutofit/>
          </a:bodyPr>
          <a:lstStyle>
            <a:lvl1pPr marL="0" indent="0" algn="ctr" defTabSz="914400" rtl="0" eaLnBrk="1" latinLnBrk="0" hangingPunct="1">
              <a:lnSpc>
                <a:spcPts val="2500"/>
              </a:lnSpc>
              <a:spcBef>
                <a:spcPts val="0"/>
              </a:spcBef>
              <a:buFontTx/>
              <a:buNone/>
              <a:defRPr sz="200" b="0" kern="1200" cap="all" spc="2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de-DE" sz="150"/>
              <a:t>Icon klicken um logo einzufügen </a:t>
            </a:r>
          </a:p>
        </p:txBody>
      </p:sp>
      <p:sp>
        <p:nvSpPr>
          <p:cNvPr id="15" name="Picture Placeholder 2">
            <a:extLst>
              <a:ext uri="{FF2B5EF4-FFF2-40B4-BE49-F238E27FC236}">
                <a16:creationId xmlns:a16="http://schemas.microsoft.com/office/drawing/2014/main" id="{4C4106BB-0255-40B6-8B70-8B8F4790906E}"/>
              </a:ext>
            </a:extLst>
          </p:cNvPr>
          <p:cNvSpPr txBox="1">
            <a:spLocks/>
          </p:cNvSpPr>
          <p:nvPr userDrawn="1"/>
        </p:nvSpPr>
        <p:spPr bwMode="auto">
          <a:xfrm>
            <a:off x="5386849" y="4861437"/>
            <a:ext cx="494993" cy="202701"/>
          </a:xfrm>
          <a:prstGeom prst="rect">
            <a:avLst/>
          </a:prstGeom>
          <a:noFill/>
          <a:ln>
            <a:noFill/>
          </a:ln>
        </p:spPr>
        <p:txBody>
          <a:bodyPr anchor="t" anchorCtr="0">
            <a:noAutofit/>
          </a:bodyPr>
          <a:lstStyle>
            <a:lvl1pPr marL="0" indent="0" algn="ctr" defTabSz="914400" rtl="0" eaLnBrk="1" latinLnBrk="0" hangingPunct="1">
              <a:lnSpc>
                <a:spcPts val="2500"/>
              </a:lnSpc>
              <a:spcBef>
                <a:spcPts val="0"/>
              </a:spcBef>
              <a:buFontTx/>
              <a:buNone/>
              <a:defRPr sz="250" b="0" kern="1200" cap="all" spc="2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de-DE" sz="188"/>
              <a:t>Icon klicken um logo einzufügen </a:t>
            </a:r>
          </a:p>
        </p:txBody>
      </p:sp>
      <p:sp>
        <p:nvSpPr>
          <p:cNvPr id="16" name="Picture Placeholder 2">
            <a:extLst>
              <a:ext uri="{FF2B5EF4-FFF2-40B4-BE49-F238E27FC236}">
                <a16:creationId xmlns:a16="http://schemas.microsoft.com/office/drawing/2014/main" id="{B92C48A3-7F88-4711-A205-2BC890C9C9BB}"/>
              </a:ext>
            </a:extLst>
          </p:cNvPr>
          <p:cNvSpPr txBox="1">
            <a:spLocks/>
          </p:cNvSpPr>
          <p:nvPr userDrawn="1"/>
        </p:nvSpPr>
        <p:spPr bwMode="auto">
          <a:xfrm>
            <a:off x="6162083" y="4792305"/>
            <a:ext cx="422629" cy="294045"/>
          </a:xfrm>
          <a:prstGeom prst="rect">
            <a:avLst/>
          </a:prstGeom>
          <a:noFill/>
          <a:ln>
            <a:noFill/>
          </a:ln>
        </p:spPr>
        <p:txBody>
          <a:bodyPr anchor="t" anchorCtr="0">
            <a:noAutofit/>
          </a:bodyPr>
          <a:lstStyle>
            <a:lvl1pPr marL="0" indent="0" algn="ctr" defTabSz="914400" rtl="0" eaLnBrk="1" latinLnBrk="0" hangingPunct="1">
              <a:lnSpc>
                <a:spcPts val="2500"/>
              </a:lnSpc>
              <a:spcBef>
                <a:spcPts val="0"/>
              </a:spcBef>
              <a:buFontTx/>
              <a:buNone/>
              <a:defRPr sz="200" b="0" kern="1200" cap="all" spc="2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de-DE" sz="150"/>
              <a:t>Icon klicken um logo einzufügen </a:t>
            </a:r>
          </a:p>
        </p:txBody>
      </p:sp>
      <p:sp>
        <p:nvSpPr>
          <p:cNvPr id="17" name="Picture Placeholder 2">
            <a:extLst>
              <a:ext uri="{FF2B5EF4-FFF2-40B4-BE49-F238E27FC236}">
                <a16:creationId xmlns:a16="http://schemas.microsoft.com/office/drawing/2014/main" id="{D7F63AA8-5137-4157-9E00-4B002D7B3A5C}"/>
              </a:ext>
            </a:extLst>
          </p:cNvPr>
          <p:cNvSpPr txBox="1">
            <a:spLocks/>
          </p:cNvSpPr>
          <p:nvPr userDrawn="1"/>
        </p:nvSpPr>
        <p:spPr bwMode="auto">
          <a:xfrm>
            <a:off x="6864952" y="4886228"/>
            <a:ext cx="828383" cy="180489"/>
          </a:xfrm>
          <a:prstGeom prst="rect">
            <a:avLst/>
          </a:prstGeom>
          <a:noFill/>
          <a:ln>
            <a:noFill/>
          </a:ln>
        </p:spPr>
        <p:txBody>
          <a:bodyPr anchor="t" anchorCtr="0">
            <a:noAutofit/>
          </a:bodyPr>
          <a:lstStyle>
            <a:lvl1pPr marL="0" indent="0" algn="ctr" defTabSz="914400" rtl="0" eaLnBrk="1" latinLnBrk="0" hangingPunct="1">
              <a:lnSpc>
                <a:spcPts val="2500"/>
              </a:lnSpc>
              <a:spcBef>
                <a:spcPts val="0"/>
              </a:spcBef>
              <a:buFontTx/>
              <a:buNone/>
              <a:defRPr sz="300" b="0" kern="1200" cap="all" spc="2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de-DE" sz="225"/>
              <a:t>Icon klicken um logo einzufügen </a:t>
            </a:r>
          </a:p>
        </p:txBody>
      </p:sp>
      <p:sp>
        <p:nvSpPr>
          <p:cNvPr id="21" name="Rechteck 20">
            <a:extLst>
              <a:ext uri="{FF2B5EF4-FFF2-40B4-BE49-F238E27FC236}">
                <a16:creationId xmlns:a16="http://schemas.microsoft.com/office/drawing/2014/main" id="{961E317A-1DC7-4906-AE3D-D08286756403}"/>
              </a:ext>
            </a:extLst>
          </p:cNvPr>
          <p:cNvSpPr/>
          <p:nvPr userDrawn="1"/>
        </p:nvSpPr>
        <p:spPr bwMode="auto">
          <a:xfrm>
            <a:off x="0" y="4761139"/>
            <a:ext cx="9144000" cy="391886"/>
          </a:xfrm>
          <a:prstGeom prst="rect">
            <a:avLst/>
          </a:prstGeom>
          <a:solidFill>
            <a:schemeClr val="accent6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defRPr/>
            </a:pPr>
            <a:endParaRPr lang="en-GB" sz="1350"/>
          </a:p>
        </p:txBody>
      </p:sp>
      <p:pic>
        <p:nvPicPr>
          <p:cNvPr id="22" name="Bildplatzhalter 2">
            <a:extLst>
              <a:ext uri="{FF2B5EF4-FFF2-40B4-BE49-F238E27FC236}">
                <a16:creationId xmlns:a16="http://schemas.microsoft.com/office/drawing/2014/main" id="{E16ABDD7-78E5-4617-A081-FA8B35004AD6}"/>
              </a:ext>
            </a:extLst>
          </p:cNvPr>
          <p:cNvPicPr>
            <a:picLocks noChangeAspect="1"/>
          </p:cNvPicPr>
          <p:nvPr userDrawn="1"/>
        </p:nvPicPr>
        <p:blipFill>
          <a:blip r:embed="rId24"/>
          <a:srcRect t="7440" b="7439"/>
          <a:stretch/>
        </p:blipFill>
        <p:spPr bwMode="auto">
          <a:xfrm>
            <a:off x="7903200" y="4819413"/>
            <a:ext cx="916114" cy="244726"/>
          </a:xfrm>
          <a:prstGeom prst="rect">
            <a:avLst/>
          </a:prstGeom>
        </p:spPr>
      </p:pic>
      <p:pic>
        <p:nvPicPr>
          <p:cNvPr id="23" name="Bildplatzhalter 9">
            <a:extLst>
              <a:ext uri="{FF2B5EF4-FFF2-40B4-BE49-F238E27FC236}">
                <a16:creationId xmlns:a16="http://schemas.microsoft.com/office/drawing/2014/main" id="{5EF4412F-0D66-46FB-A2E0-D05B859BA997}"/>
              </a:ext>
            </a:extLst>
          </p:cNvPr>
          <p:cNvPicPr>
            <a:picLocks noChangeAspect="1"/>
          </p:cNvPicPr>
          <p:nvPr userDrawn="1"/>
        </p:nvPicPr>
        <p:blipFill>
          <a:blip r:embed="rId25"/>
          <a:stretch/>
        </p:blipFill>
        <p:spPr bwMode="auto">
          <a:xfrm>
            <a:off x="273843" y="4860751"/>
            <a:ext cx="1869754" cy="238666"/>
          </a:xfrm>
          <a:prstGeom prst="rect">
            <a:avLst/>
          </a:prstGeom>
        </p:spPr>
      </p:pic>
      <p:pic>
        <p:nvPicPr>
          <p:cNvPr id="24" name="Grafik 23">
            <a:extLst>
              <a:ext uri="{FF2B5EF4-FFF2-40B4-BE49-F238E27FC236}">
                <a16:creationId xmlns:a16="http://schemas.microsoft.com/office/drawing/2014/main" id="{439AB927-EEC8-44EC-9059-13AF7333B659}"/>
              </a:ext>
            </a:extLst>
          </p:cNvPr>
          <p:cNvPicPr>
            <a:picLocks noChangeAspect="1"/>
          </p:cNvPicPr>
          <p:nvPr userDrawn="1"/>
        </p:nvPicPr>
        <p:blipFill>
          <a:blip r:embed="rId26"/>
          <a:stretch/>
        </p:blipFill>
        <p:spPr bwMode="auto">
          <a:xfrm>
            <a:off x="4075406" y="4792304"/>
            <a:ext cx="403482" cy="335697"/>
          </a:xfrm>
          <a:prstGeom prst="rect">
            <a:avLst/>
          </a:prstGeom>
        </p:spPr>
      </p:pic>
      <p:pic>
        <p:nvPicPr>
          <p:cNvPr id="25" name="Bildplatzhalter 14">
            <a:extLst>
              <a:ext uri="{FF2B5EF4-FFF2-40B4-BE49-F238E27FC236}">
                <a16:creationId xmlns:a16="http://schemas.microsoft.com/office/drawing/2014/main" id="{5504C827-5509-40F1-96BC-917DDBDDA40B}"/>
              </a:ext>
            </a:extLst>
          </p:cNvPr>
          <p:cNvPicPr>
            <a:picLocks noChangeAspect="1"/>
          </p:cNvPicPr>
          <p:nvPr userDrawn="1"/>
        </p:nvPicPr>
        <p:blipFill>
          <a:blip r:embed="rId27"/>
          <a:srcRect l="-604" t="-5397" r="-192" b="-3853"/>
          <a:stretch/>
        </p:blipFill>
        <p:spPr bwMode="auto">
          <a:xfrm>
            <a:off x="4667244" y="4861363"/>
            <a:ext cx="426495" cy="213245"/>
          </a:xfrm>
          <a:prstGeom prst="rect">
            <a:avLst/>
          </a:prstGeom>
          <a:noFill/>
          <a:ln>
            <a:noFill/>
          </a:ln>
        </p:spPr>
      </p:pic>
      <p:pic>
        <p:nvPicPr>
          <p:cNvPr id="26" name="Grafik 25">
            <a:extLst>
              <a:ext uri="{FF2B5EF4-FFF2-40B4-BE49-F238E27FC236}">
                <a16:creationId xmlns:a16="http://schemas.microsoft.com/office/drawing/2014/main" id="{78D58E86-AE07-4B63-899A-F45E7774B137}"/>
              </a:ext>
            </a:extLst>
          </p:cNvPr>
          <p:cNvPicPr>
            <a:picLocks noChangeAspect="1"/>
          </p:cNvPicPr>
          <p:nvPr userDrawn="1"/>
        </p:nvPicPr>
        <p:blipFill>
          <a:blip r:embed="rId28"/>
          <a:stretch/>
        </p:blipFill>
        <p:spPr bwMode="auto">
          <a:xfrm>
            <a:off x="5379774" y="4866306"/>
            <a:ext cx="487210" cy="203507"/>
          </a:xfrm>
          <a:prstGeom prst="rect">
            <a:avLst/>
          </a:prstGeom>
        </p:spPr>
      </p:pic>
      <p:pic>
        <p:nvPicPr>
          <p:cNvPr id="27" name="Grafik 26">
            <a:extLst>
              <a:ext uri="{FF2B5EF4-FFF2-40B4-BE49-F238E27FC236}">
                <a16:creationId xmlns:a16="http://schemas.microsoft.com/office/drawing/2014/main" id="{F5D8C70E-4F00-48BB-93CE-328B0C900F76}"/>
              </a:ext>
            </a:extLst>
          </p:cNvPr>
          <p:cNvPicPr>
            <a:picLocks noChangeAspect="1"/>
          </p:cNvPicPr>
          <p:nvPr userDrawn="1"/>
        </p:nvPicPr>
        <p:blipFill>
          <a:blip r:embed="rId29"/>
          <a:srcRect l="34419" t="39848" r="35646" b="44950"/>
          <a:stretch/>
        </p:blipFill>
        <p:spPr bwMode="auto">
          <a:xfrm>
            <a:off x="6132140" y="4770773"/>
            <a:ext cx="474993" cy="341358"/>
          </a:xfrm>
          <a:prstGeom prst="rect">
            <a:avLst/>
          </a:prstGeom>
        </p:spPr>
      </p:pic>
      <p:pic>
        <p:nvPicPr>
          <p:cNvPr id="28" name="Grafik 27">
            <a:extLst>
              <a:ext uri="{FF2B5EF4-FFF2-40B4-BE49-F238E27FC236}">
                <a16:creationId xmlns:a16="http://schemas.microsoft.com/office/drawing/2014/main" id="{1732979D-AA45-4D4E-BC97-B0C82A7E87F2}"/>
              </a:ext>
            </a:extLst>
          </p:cNvPr>
          <p:cNvPicPr>
            <a:picLocks noChangeAspect="1"/>
          </p:cNvPicPr>
          <p:nvPr userDrawn="1"/>
        </p:nvPicPr>
        <p:blipFill>
          <a:blip r:embed="rId30"/>
          <a:srcRect r="-1677" b="-1677"/>
          <a:stretch/>
        </p:blipFill>
        <p:spPr bwMode="auto">
          <a:xfrm>
            <a:off x="6845844" y="4889175"/>
            <a:ext cx="854804" cy="1749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14430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49" r:id="rId12"/>
    <p:sldLayoutId id="2147483650" r:id="rId13"/>
    <p:sldLayoutId id="2147483651" r:id="rId14"/>
    <p:sldLayoutId id="2147483652" r:id="rId15"/>
    <p:sldLayoutId id="2147483653" r:id="rId16"/>
    <p:sldLayoutId id="2147483654" r:id="rId17"/>
    <p:sldLayoutId id="2147483655" r:id="rId18"/>
    <p:sldLayoutId id="2147483656" r:id="rId19"/>
    <p:sldLayoutId id="2147483657" r:id="rId20"/>
    <p:sldLayoutId id="2147483658" r:id="rId21"/>
    <p:sldLayoutId id="2147483659" r:id="rId22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0.png"/><Relationship Id="rId4" Type="http://schemas.openxmlformats.org/officeDocument/2006/relationships/image" Target="../media/image14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449938"/>
            <a:ext cx="8229600" cy="369332"/>
          </a:xfrm>
          <a:noFill/>
        </p:spPr>
        <p:txBody>
          <a:bodyPr wrap="square" rtlCol="0">
            <a:spAutoFit/>
          </a:bodyPr>
          <a:lstStyle/>
          <a:p>
            <a:pPr algn="l"/>
            <a:r>
              <a:rPr lang="de-DE" sz="1800" dirty="0">
                <a:latin typeface="+mn-lt"/>
                <a:ea typeface="+mn-ea"/>
                <a:cs typeface="+mn-cs"/>
              </a:rPr>
              <a:t>Electronic </a:t>
            </a:r>
            <a:r>
              <a:rPr lang="de-DE" sz="1800" dirty="0" err="1">
                <a:latin typeface="+mn-lt"/>
                <a:ea typeface="+mn-ea"/>
                <a:cs typeface="+mn-cs"/>
              </a:rPr>
              <a:t>supplementary</a:t>
            </a:r>
            <a:r>
              <a:rPr lang="de-DE" sz="1800" dirty="0">
                <a:latin typeface="+mn-lt"/>
                <a:ea typeface="+mn-ea"/>
                <a:cs typeface="+mn-cs"/>
              </a:rPr>
              <a:t> material  </a:t>
            </a:r>
            <a:r>
              <a:rPr lang="de-DE" sz="1800" dirty="0" err="1">
                <a:latin typeface="+mn-lt"/>
                <a:ea typeface="+mn-ea"/>
                <a:cs typeface="+mn-cs"/>
              </a:rPr>
              <a:t>to</a:t>
            </a:r>
            <a:endParaRPr lang="de-DE" sz="1800" dirty="0">
              <a:latin typeface="+mn-lt"/>
              <a:ea typeface="+mn-ea"/>
              <a:cs typeface="+mn-cs"/>
            </a:endParaRPr>
          </a:p>
        </p:txBody>
      </p:sp>
      <p:sp>
        <p:nvSpPr>
          <p:cNvPr id="4" name="Textfeld 3"/>
          <p:cNvSpPr txBox="1"/>
          <p:nvPr/>
        </p:nvSpPr>
        <p:spPr>
          <a:xfrm>
            <a:off x="467544" y="1635646"/>
            <a:ext cx="72728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err="1"/>
              <a:t>Deiß</a:t>
            </a:r>
            <a:r>
              <a:rPr lang="de-DE" dirty="0"/>
              <a:t>, F., P. Ginal </a:t>
            </a:r>
            <a:r>
              <a:rPr lang="de-DE" dirty="0" err="1"/>
              <a:t>and</a:t>
            </a:r>
            <a:r>
              <a:rPr lang="de-DE" dirty="0"/>
              <a:t> D. Rödder. 2024. </a:t>
            </a:r>
            <a:r>
              <a:rPr lang="de-DE" dirty="0" err="1"/>
              <a:t>Microclimatic</a:t>
            </a:r>
            <a:r>
              <a:rPr lang="de-DE" dirty="0"/>
              <a:t> </a:t>
            </a:r>
            <a:r>
              <a:rPr lang="de-DE" dirty="0" err="1"/>
              <a:t>growth</a:t>
            </a:r>
            <a:r>
              <a:rPr lang="de-DE" dirty="0"/>
              <a:t> </a:t>
            </a:r>
            <a:r>
              <a:rPr lang="de-DE" dirty="0" err="1"/>
              <a:t>rates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i="1" dirty="0" err="1"/>
              <a:t>Batrachochytrium</a:t>
            </a:r>
            <a:r>
              <a:rPr lang="de-DE" i="1" dirty="0"/>
              <a:t> </a:t>
            </a:r>
            <a:r>
              <a:rPr lang="de-DE" i="1" dirty="0" err="1"/>
              <a:t>salamandrivorans</a:t>
            </a:r>
            <a:r>
              <a:rPr lang="de-DE" i="1" dirty="0"/>
              <a:t> </a:t>
            </a:r>
            <a:r>
              <a:rPr lang="de-DE" dirty="0" err="1"/>
              <a:t>under</a:t>
            </a:r>
            <a:r>
              <a:rPr lang="de-DE" dirty="0"/>
              <a:t> </a:t>
            </a:r>
            <a:r>
              <a:rPr lang="de-DE" dirty="0" err="1"/>
              <a:t>current</a:t>
            </a:r>
            <a:r>
              <a:rPr lang="de-DE" dirty="0"/>
              <a:t> </a:t>
            </a:r>
            <a:r>
              <a:rPr lang="de-DE" dirty="0" err="1"/>
              <a:t>and</a:t>
            </a:r>
            <a:r>
              <a:rPr lang="de-DE" dirty="0"/>
              <a:t> </a:t>
            </a:r>
            <a:r>
              <a:rPr lang="de-DE" dirty="0" err="1"/>
              <a:t>future</a:t>
            </a:r>
            <a:r>
              <a:rPr lang="de-DE" dirty="0"/>
              <a:t> </a:t>
            </a:r>
            <a:r>
              <a:rPr lang="de-DE" dirty="0" err="1"/>
              <a:t>climates</a:t>
            </a:r>
            <a:r>
              <a:rPr lang="de-DE" dirty="0"/>
              <a:t>: A </a:t>
            </a:r>
            <a:r>
              <a:rPr lang="de-DE" dirty="0" err="1"/>
              <a:t>very</a:t>
            </a:r>
            <a:r>
              <a:rPr lang="de-DE" dirty="0"/>
              <a:t> high </a:t>
            </a:r>
            <a:r>
              <a:rPr lang="de-DE" dirty="0" err="1"/>
              <a:t>spatial</a:t>
            </a:r>
            <a:r>
              <a:rPr lang="de-DE" dirty="0"/>
              <a:t> </a:t>
            </a:r>
            <a:r>
              <a:rPr lang="de-DE" dirty="0" err="1"/>
              <a:t>resolution</a:t>
            </a:r>
            <a:r>
              <a:rPr lang="de-DE" dirty="0"/>
              <a:t> SDM </a:t>
            </a:r>
            <a:r>
              <a:rPr lang="de-DE" dirty="0" err="1"/>
              <a:t>for</a:t>
            </a:r>
            <a:r>
              <a:rPr lang="de-DE" dirty="0"/>
              <a:t> </a:t>
            </a:r>
            <a:r>
              <a:rPr lang="de-DE" dirty="0" err="1"/>
              <a:t>Bsal</a:t>
            </a:r>
            <a:r>
              <a:rPr lang="de-DE" dirty="0"/>
              <a:t> </a:t>
            </a:r>
            <a:r>
              <a:rPr lang="de-DE" dirty="0" err="1"/>
              <a:t>and</a:t>
            </a:r>
            <a:r>
              <a:rPr lang="de-DE" dirty="0"/>
              <a:t> </a:t>
            </a:r>
            <a:r>
              <a:rPr lang="de-DE" i="1" dirty="0" err="1"/>
              <a:t>Salamandra</a:t>
            </a:r>
            <a:r>
              <a:rPr lang="de-DE" i="1" dirty="0"/>
              <a:t> </a:t>
            </a:r>
            <a:r>
              <a:rPr lang="de-DE" i="1" dirty="0" err="1"/>
              <a:t>salamandra</a:t>
            </a:r>
            <a:r>
              <a:rPr lang="de-DE" i="1" dirty="0"/>
              <a:t> </a:t>
            </a:r>
            <a:r>
              <a:rPr lang="de-DE" dirty="0"/>
              <a:t>(Linnaeus, 1758) </a:t>
            </a:r>
            <a:r>
              <a:rPr lang="de-DE" dirty="0" err="1"/>
              <a:t>within</a:t>
            </a:r>
            <a:r>
              <a:rPr lang="de-DE" dirty="0"/>
              <a:t> </a:t>
            </a:r>
            <a:r>
              <a:rPr lang="de-DE" dirty="0" err="1"/>
              <a:t>forest</a:t>
            </a:r>
            <a:r>
              <a:rPr lang="de-DE" dirty="0"/>
              <a:t> </a:t>
            </a:r>
            <a:r>
              <a:rPr lang="de-DE" dirty="0" err="1"/>
              <a:t>habitats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European </a:t>
            </a:r>
            <a:r>
              <a:rPr lang="de-DE" dirty="0" err="1"/>
              <a:t>hotspot</a:t>
            </a:r>
            <a:r>
              <a:rPr lang="de-DE" dirty="0"/>
              <a:t> </a:t>
            </a:r>
            <a:r>
              <a:rPr lang="de-DE" dirty="0" err="1"/>
              <a:t>area</a:t>
            </a:r>
            <a:r>
              <a:rPr lang="de-DE" dirty="0"/>
              <a:t>. </a:t>
            </a:r>
            <a:r>
              <a:rPr lang="de-DE" dirty="0" err="1"/>
              <a:t>Diversity</a:t>
            </a:r>
            <a:r>
              <a:rPr lang="de-DE" dirty="0"/>
              <a:t> 2024, 16</a:t>
            </a:r>
          </a:p>
          <a:p>
            <a:endParaRPr lang="de-DE" dirty="0"/>
          </a:p>
          <a:p>
            <a:r>
              <a:rPr lang="de-DE" dirty="0" err="1"/>
              <a:t>Correspondence</a:t>
            </a:r>
            <a:r>
              <a:rPr lang="de-DE" dirty="0"/>
              <a:t>: f.deiss@leibniz-lib.de</a:t>
            </a:r>
          </a:p>
        </p:txBody>
      </p:sp>
    </p:spTree>
    <p:extLst>
      <p:ext uri="{BB962C8B-B14F-4D97-AF65-F5344CB8AC3E}">
        <p14:creationId xmlns:p14="http://schemas.microsoft.com/office/powerpoint/2010/main" val="3801280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ForestClim_proj\hypervolume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99992" y="123478"/>
            <a:ext cx="4608512" cy="4608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feld 2"/>
          <p:cNvSpPr txBox="1"/>
          <p:nvPr/>
        </p:nvSpPr>
        <p:spPr>
          <a:xfrm>
            <a:off x="323528" y="370547"/>
            <a:ext cx="3636404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Microclimatic niche comparisons between </a:t>
            </a:r>
            <a:r>
              <a:rPr lang="en-US" sz="1100" i="1" dirty="0" err="1"/>
              <a:t>Salamandra</a:t>
            </a:r>
            <a:r>
              <a:rPr lang="en-US" sz="1100" i="1" dirty="0"/>
              <a:t> </a:t>
            </a:r>
            <a:r>
              <a:rPr lang="en-US" sz="1100" i="1" dirty="0" err="1"/>
              <a:t>salamandra</a:t>
            </a:r>
            <a:r>
              <a:rPr lang="en-US" sz="1100" dirty="0"/>
              <a:t>, </a:t>
            </a:r>
            <a:r>
              <a:rPr lang="en-US" sz="1100" dirty="0" err="1"/>
              <a:t>Bdsal</a:t>
            </a:r>
            <a:r>
              <a:rPr lang="en-US" sz="1100" dirty="0"/>
              <a:t> and general microclimatic conditions within the study area.</a:t>
            </a:r>
          </a:p>
          <a:p>
            <a:endParaRPr lang="en-US" sz="1100" dirty="0"/>
          </a:p>
          <a:p>
            <a:r>
              <a:rPr lang="en-US" sz="1100" dirty="0" err="1"/>
              <a:t>Hypervolumes</a:t>
            </a:r>
            <a:r>
              <a:rPr lang="en-US" sz="1100" dirty="0"/>
              <a:t> </a:t>
            </a:r>
            <a:r>
              <a:rPr lang="en-US" sz="1100" dirty="0" err="1"/>
              <a:t>inidicate</a:t>
            </a:r>
            <a:r>
              <a:rPr lang="en-US" sz="1100" dirty="0"/>
              <a:t> niche volumes and species records</a:t>
            </a:r>
          </a:p>
          <a:p>
            <a:r>
              <a:rPr lang="en-US" sz="1100" dirty="0"/>
              <a:t>Factor loadings of the principal components (Comp 1-3) are provided in Table 1 (main text).</a:t>
            </a:r>
          </a:p>
          <a:p>
            <a:endParaRPr lang="de-DE" sz="1100" dirty="0"/>
          </a:p>
          <a:p>
            <a:endParaRPr lang="de-DE" sz="1100" dirty="0"/>
          </a:p>
        </p:txBody>
      </p:sp>
      <p:graphicFrame>
        <p:nvGraphicFramePr>
          <p:cNvPr id="2" name="Tabel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7076671"/>
              </p:ext>
            </p:extLst>
          </p:nvPr>
        </p:nvGraphicFramePr>
        <p:xfrm>
          <a:off x="179513" y="1674706"/>
          <a:ext cx="3966863" cy="231237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909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59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6926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0405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7606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4807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8248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70633">
                <a:tc>
                  <a:txBody>
                    <a:bodyPr/>
                    <a:lstStyle/>
                    <a:p>
                      <a:pPr marL="0" marR="0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800" dirty="0">
                          <a:effectLst/>
                        </a:rPr>
                        <a:t>Vol1 </a:t>
                      </a:r>
                      <a:r>
                        <a:rPr lang="de-DE" sz="800" dirty="0" err="1">
                          <a:effectLst/>
                        </a:rPr>
                        <a:t>vs</a:t>
                      </a:r>
                      <a:r>
                        <a:rPr lang="de-DE" sz="800" dirty="0">
                          <a:effectLst/>
                        </a:rPr>
                        <a:t> Vol2</a:t>
                      </a:r>
                      <a:endParaRPr lang="de-DE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800">
                          <a:effectLst/>
                        </a:rPr>
                        <a:t>Vol1</a:t>
                      </a:r>
                      <a:endParaRPr lang="de-DE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800">
                          <a:effectLst/>
                        </a:rPr>
                        <a:t>Vol2</a:t>
                      </a:r>
                      <a:endParaRPr lang="de-DE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800">
                          <a:effectLst/>
                        </a:rPr>
                        <a:t>Jaccard</a:t>
                      </a:r>
                      <a:endParaRPr lang="de-DE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800" dirty="0">
                          <a:effectLst/>
                        </a:rPr>
                        <a:t>Sorensen</a:t>
                      </a:r>
                      <a:endParaRPr lang="de-DE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800" dirty="0">
                          <a:effectLst/>
                        </a:rPr>
                        <a:t>unique_1</a:t>
                      </a:r>
                      <a:endParaRPr lang="de-DE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800" dirty="0">
                          <a:effectLst/>
                        </a:rPr>
                        <a:t>unique_2</a:t>
                      </a:r>
                      <a:endParaRPr lang="de-DE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500" marR="63500" marT="63500" marB="6350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0633">
                <a:tc>
                  <a:txBody>
                    <a:bodyPr/>
                    <a:lstStyle/>
                    <a:p>
                      <a:pPr marL="0" marR="0" algn="l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_tradnl" sz="800" dirty="0">
                          <a:effectLst/>
                        </a:rPr>
                        <a:t>Bsal.pos vs S. salamandra</a:t>
                      </a:r>
                      <a:endParaRPr lang="de-DE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800">
                          <a:effectLst/>
                        </a:rPr>
                        <a:t>24.79</a:t>
                      </a:r>
                      <a:endParaRPr lang="de-DE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800">
                          <a:effectLst/>
                        </a:rPr>
                        <a:t>75.14</a:t>
                      </a:r>
                      <a:endParaRPr lang="de-DE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800">
                          <a:effectLst/>
                        </a:rPr>
                        <a:t>0.30</a:t>
                      </a:r>
                      <a:endParaRPr lang="de-DE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800">
                          <a:effectLst/>
                        </a:rPr>
                        <a:t>0.46</a:t>
                      </a:r>
                      <a:endParaRPr lang="de-DE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800">
                          <a:effectLst/>
                        </a:rPr>
                        <a:t>0.08</a:t>
                      </a:r>
                      <a:endParaRPr lang="de-DE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800">
                          <a:effectLst/>
                        </a:rPr>
                        <a:t>0.70</a:t>
                      </a:r>
                      <a:endParaRPr lang="de-DE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500" marR="63500" marT="63500" marB="6350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70633">
                <a:tc>
                  <a:txBody>
                    <a:bodyPr/>
                    <a:lstStyle/>
                    <a:p>
                      <a:pPr marL="0" marR="0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800">
                          <a:effectLst/>
                        </a:rPr>
                        <a:t>Bsal.neg vs. Bsal.pos</a:t>
                      </a:r>
                      <a:endParaRPr lang="de-DE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800">
                          <a:effectLst/>
                        </a:rPr>
                        <a:t>42.04</a:t>
                      </a:r>
                      <a:endParaRPr lang="de-DE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800">
                          <a:effectLst/>
                        </a:rPr>
                        <a:t>24.79</a:t>
                      </a:r>
                      <a:endParaRPr lang="de-DE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800">
                          <a:effectLst/>
                        </a:rPr>
                        <a:t>0.54</a:t>
                      </a:r>
                      <a:endParaRPr lang="de-DE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800">
                          <a:effectLst/>
                        </a:rPr>
                        <a:t>0.70</a:t>
                      </a:r>
                      <a:endParaRPr lang="de-DE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800">
                          <a:effectLst/>
                        </a:rPr>
                        <a:t>0.45</a:t>
                      </a:r>
                      <a:endParaRPr lang="de-DE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800">
                          <a:effectLst/>
                        </a:rPr>
                        <a:t>0.06</a:t>
                      </a:r>
                      <a:endParaRPr lang="de-DE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500" marR="63500" marT="63500" marB="6350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70633">
                <a:tc>
                  <a:txBody>
                    <a:bodyPr/>
                    <a:lstStyle/>
                    <a:p>
                      <a:pPr marL="0" marR="0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800" i="1" dirty="0">
                          <a:effectLst/>
                        </a:rPr>
                        <a:t>S. </a:t>
                      </a:r>
                      <a:r>
                        <a:rPr lang="de-DE" sz="800" i="1" dirty="0" err="1">
                          <a:effectLst/>
                        </a:rPr>
                        <a:t>salamandra</a:t>
                      </a:r>
                      <a:r>
                        <a:rPr lang="de-DE" sz="800" i="1" dirty="0">
                          <a:effectLst/>
                        </a:rPr>
                        <a:t> </a:t>
                      </a:r>
                      <a:r>
                        <a:rPr lang="de-DE" sz="800" dirty="0">
                          <a:effectLst/>
                        </a:rPr>
                        <a:t>vs. Background</a:t>
                      </a:r>
                      <a:endParaRPr lang="de-DE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800">
                          <a:effectLst/>
                        </a:rPr>
                        <a:t>75.14</a:t>
                      </a:r>
                      <a:endParaRPr lang="de-DE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800" dirty="0">
                          <a:effectLst/>
                        </a:rPr>
                        <a:t>152.9</a:t>
                      </a:r>
                      <a:endParaRPr lang="de-DE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800">
                          <a:effectLst/>
                        </a:rPr>
                        <a:t>0.47</a:t>
                      </a:r>
                      <a:endParaRPr lang="de-DE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800">
                          <a:effectLst/>
                        </a:rPr>
                        <a:t>0.64</a:t>
                      </a:r>
                      <a:endParaRPr lang="de-DE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800">
                          <a:effectLst/>
                        </a:rPr>
                        <a:t>0.03</a:t>
                      </a:r>
                      <a:endParaRPr lang="de-DE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800" dirty="0">
                          <a:effectLst/>
                        </a:rPr>
                        <a:t>0.53</a:t>
                      </a:r>
                      <a:endParaRPr lang="de-DE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500" marR="63500" marT="63500" marB="6350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525906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563888" y="51470"/>
            <a:ext cx="4680520" cy="4680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feld 2"/>
          <p:cNvSpPr txBox="1"/>
          <p:nvPr/>
        </p:nvSpPr>
        <p:spPr>
          <a:xfrm>
            <a:off x="323528" y="370547"/>
            <a:ext cx="3636404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100" dirty="0"/>
              <a:t>Annual </a:t>
            </a:r>
            <a:r>
              <a:rPr lang="de-DE" sz="1100" dirty="0" err="1"/>
              <a:t>fluctuations</a:t>
            </a:r>
            <a:r>
              <a:rPr lang="de-DE" sz="1100" dirty="0"/>
              <a:t> in environmental </a:t>
            </a:r>
            <a:r>
              <a:rPr lang="de-DE" sz="1100" dirty="0" err="1"/>
              <a:t>suitability</a:t>
            </a:r>
            <a:r>
              <a:rPr lang="de-DE" sz="1100" dirty="0"/>
              <a:t> </a:t>
            </a:r>
            <a:r>
              <a:rPr lang="de-DE" sz="1100" dirty="0" err="1"/>
              <a:t>for</a:t>
            </a:r>
            <a:r>
              <a:rPr lang="de-DE" sz="1100" dirty="0"/>
              <a:t> </a:t>
            </a:r>
            <a:r>
              <a:rPr lang="de-DE" sz="1100" i="1" dirty="0"/>
              <a:t>S. </a:t>
            </a:r>
            <a:r>
              <a:rPr lang="de-DE" sz="1100" i="1" dirty="0" err="1"/>
              <a:t>salamandra</a:t>
            </a:r>
            <a:r>
              <a:rPr lang="de-DE" sz="1100" i="1" dirty="0"/>
              <a:t>. </a:t>
            </a:r>
            <a:r>
              <a:rPr lang="de-DE" sz="1100" dirty="0"/>
              <a:t>Warmer </a:t>
            </a:r>
            <a:r>
              <a:rPr lang="de-DE" sz="1100" dirty="0" err="1"/>
              <a:t>colors</a:t>
            </a:r>
            <a:r>
              <a:rPr lang="de-DE" sz="1100" dirty="0"/>
              <a:t> </a:t>
            </a:r>
            <a:r>
              <a:rPr lang="de-DE" sz="1100" dirty="0" err="1"/>
              <a:t>indicate</a:t>
            </a:r>
            <a:r>
              <a:rPr lang="de-DE" sz="1100" dirty="0"/>
              <a:t> </a:t>
            </a:r>
            <a:r>
              <a:rPr lang="de-DE" sz="1100" dirty="0" err="1"/>
              <a:t>higher</a:t>
            </a:r>
            <a:r>
              <a:rPr lang="de-DE" sz="1100" dirty="0"/>
              <a:t> </a:t>
            </a:r>
            <a:r>
              <a:rPr lang="de-DE" sz="1100" dirty="0" err="1"/>
              <a:t>suitability</a:t>
            </a:r>
            <a:r>
              <a:rPr lang="de-DE" sz="1100" dirty="0"/>
              <a:t>, </a:t>
            </a:r>
            <a:r>
              <a:rPr lang="de-DE" sz="1100" dirty="0" err="1"/>
              <a:t>species</a:t>
            </a:r>
            <a:r>
              <a:rPr lang="de-DE" sz="1100" dirty="0"/>
              <a:t> </a:t>
            </a:r>
            <a:r>
              <a:rPr lang="de-DE" sz="1100" dirty="0" err="1"/>
              <a:t>records</a:t>
            </a:r>
            <a:r>
              <a:rPr lang="de-DE" sz="1100" dirty="0"/>
              <a:t> </a:t>
            </a:r>
            <a:r>
              <a:rPr lang="de-DE" sz="1100" dirty="0" err="1"/>
              <a:t>are</a:t>
            </a:r>
            <a:r>
              <a:rPr lang="de-DE" sz="1100" dirty="0"/>
              <a:t> </a:t>
            </a:r>
            <a:r>
              <a:rPr lang="de-DE" sz="1100" dirty="0" err="1"/>
              <a:t>indicated</a:t>
            </a:r>
            <a:r>
              <a:rPr lang="de-DE" sz="1100" dirty="0"/>
              <a:t> </a:t>
            </a:r>
            <a:r>
              <a:rPr lang="de-DE" sz="1100" dirty="0" err="1"/>
              <a:t>as</a:t>
            </a:r>
            <a:r>
              <a:rPr lang="de-DE" sz="1100" dirty="0"/>
              <a:t> </a:t>
            </a:r>
            <a:r>
              <a:rPr lang="de-DE" sz="1100" dirty="0" err="1"/>
              <a:t>black</a:t>
            </a:r>
            <a:r>
              <a:rPr lang="de-DE" sz="1100" dirty="0"/>
              <a:t> </a:t>
            </a:r>
            <a:r>
              <a:rPr lang="de-DE" sz="1100" dirty="0" err="1"/>
              <a:t>dots</a:t>
            </a:r>
            <a:r>
              <a:rPr lang="de-DE" sz="1100" dirty="0"/>
              <a:t>.</a:t>
            </a:r>
            <a:r>
              <a:rPr lang="de-DE" sz="1100" i="1" dirty="0"/>
              <a:t> </a:t>
            </a:r>
          </a:p>
          <a:p>
            <a:endParaRPr lang="de-DE" sz="1100" dirty="0"/>
          </a:p>
          <a:p>
            <a:endParaRPr lang="de-DE" sz="1100" dirty="0"/>
          </a:p>
        </p:txBody>
      </p:sp>
      <p:pic>
        <p:nvPicPr>
          <p:cNvPr id="4" name="Picture 5" descr="C:\Users\roedder\Dropbox\Bdsal\maps\Legend.png"/>
          <p:cNvPicPr>
            <a:picLocks noChangeAspect="1" noChangeArrowheads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3879"/>
          <a:stretch/>
        </p:blipFill>
        <p:spPr bwMode="auto">
          <a:xfrm>
            <a:off x="8216024" y="993228"/>
            <a:ext cx="748464" cy="3383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feld 4"/>
          <p:cNvSpPr txBox="1"/>
          <p:nvPr/>
        </p:nvSpPr>
        <p:spPr>
          <a:xfrm>
            <a:off x="8126268" y="890305"/>
            <a:ext cx="927976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de-DE" sz="800" dirty="0" err="1"/>
              <a:t>Probability</a:t>
            </a:r>
            <a:r>
              <a:rPr lang="de-DE" sz="800" dirty="0"/>
              <a:t> </a:t>
            </a:r>
            <a:r>
              <a:rPr lang="de-DE" sz="800" dirty="0" err="1"/>
              <a:t>of</a:t>
            </a:r>
            <a:r>
              <a:rPr lang="de-DE" sz="800" dirty="0"/>
              <a:t> </a:t>
            </a:r>
            <a:r>
              <a:rPr lang="de-DE" sz="800" dirty="0" err="1"/>
              <a:t>occurrence</a:t>
            </a:r>
            <a:endParaRPr lang="de-DE" sz="800" dirty="0"/>
          </a:p>
        </p:txBody>
      </p:sp>
      <p:sp>
        <p:nvSpPr>
          <p:cNvPr id="6" name="Textfeld 5"/>
          <p:cNvSpPr txBox="1"/>
          <p:nvPr/>
        </p:nvSpPr>
        <p:spPr>
          <a:xfrm>
            <a:off x="8172400" y="3148394"/>
            <a:ext cx="927976" cy="21544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de-DE" sz="800" dirty="0" err="1"/>
              <a:t>Species</a:t>
            </a:r>
            <a:r>
              <a:rPr lang="de-DE" sz="800" dirty="0"/>
              <a:t> </a:t>
            </a:r>
            <a:r>
              <a:rPr lang="de-DE" sz="800" dirty="0" err="1"/>
              <a:t>records</a:t>
            </a:r>
            <a:endParaRPr lang="de-DE" sz="800" dirty="0"/>
          </a:p>
        </p:txBody>
      </p:sp>
      <p:sp>
        <p:nvSpPr>
          <p:cNvPr id="7" name="Rechteck 6"/>
          <p:cNvSpPr/>
          <p:nvPr/>
        </p:nvSpPr>
        <p:spPr>
          <a:xfrm>
            <a:off x="8216024" y="3621627"/>
            <a:ext cx="838220" cy="3485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Rechteck 1">
            <a:extLst>
              <a:ext uri="{FF2B5EF4-FFF2-40B4-BE49-F238E27FC236}">
                <a16:creationId xmlns:a16="http://schemas.microsoft.com/office/drawing/2014/main" id="{E97C8917-3E44-4EED-AE68-D75D08E6D643}"/>
              </a:ext>
            </a:extLst>
          </p:cNvPr>
          <p:cNvSpPr/>
          <p:nvPr/>
        </p:nvSpPr>
        <p:spPr>
          <a:xfrm>
            <a:off x="9252520" y="2237999"/>
            <a:ext cx="45719" cy="4571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hteck 7">
            <a:extLst>
              <a:ext uri="{FF2B5EF4-FFF2-40B4-BE49-F238E27FC236}">
                <a16:creationId xmlns:a16="http://schemas.microsoft.com/office/drawing/2014/main" id="{FB430099-EF9F-41C0-A6EF-EE408C96BA7B}"/>
              </a:ext>
            </a:extLst>
          </p:cNvPr>
          <p:cNvSpPr/>
          <p:nvPr/>
        </p:nvSpPr>
        <p:spPr>
          <a:xfrm>
            <a:off x="8587196" y="3363838"/>
            <a:ext cx="360040" cy="2577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hteck 8">
            <a:extLst>
              <a:ext uri="{FF2B5EF4-FFF2-40B4-BE49-F238E27FC236}">
                <a16:creationId xmlns:a16="http://schemas.microsoft.com/office/drawing/2014/main" id="{C8D917CC-9881-4520-83C4-3DA9AB6D91F5}"/>
              </a:ext>
            </a:extLst>
          </p:cNvPr>
          <p:cNvSpPr/>
          <p:nvPr/>
        </p:nvSpPr>
        <p:spPr>
          <a:xfrm>
            <a:off x="8532440" y="3507854"/>
            <a:ext cx="251024" cy="1446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1073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C:\Users\roedder\Dropbox\Bdsal\maps\Legend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4070"/>
          <a:stretch/>
        </p:blipFill>
        <p:spPr bwMode="auto">
          <a:xfrm>
            <a:off x="8288032" y="51470"/>
            <a:ext cx="748464" cy="43976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D:\ForestClim_proj\forest.micro.current\performance.maps\bdsal.performance.current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15358" y="59315"/>
            <a:ext cx="4672674" cy="4672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feld 4"/>
          <p:cNvSpPr txBox="1"/>
          <p:nvPr/>
        </p:nvSpPr>
        <p:spPr>
          <a:xfrm>
            <a:off x="323528" y="370547"/>
            <a:ext cx="309634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100" dirty="0" err="1"/>
              <a:t>Monthly</a:t>
            </a:r>
            <a:r>
              <a:rPr lang="de-DE" sz="1100" dirty="0"/>
              <a:t> </a:t>
            </a:r>
            <a:r>
              <a:rPr lang="de-DE" sz="1100" dirty="0" err="1"/>
              <a:t>fluctuations</a:t>
            </a:r>
            <a:r>
              <a:rPr lang="de-DE" sz="1100" dirty="0"/>
              <a:t> in </a:t>
            </a:r>
            <a:r>
              <a:rPr lang="de-DE" sz="1100" dirty="0" err="1"/>
              <a:t>Bdsal</a:t>
            </a:r>
            <a:r>
              <a:rPr lang="de-DE" sz="1100" dirty="0"/>
              <a:t> </a:t>
            </a:r>
            <a:r>
              <a:rPr lang="en-US" sz="1100" dirty="0"/>
              <a:t>growth</a:t>
            </a:r>
            <a:r>
              <a:rPr lang="de-DE" sz="1100" dirty="0"/>
              <a:t> </a:t>
            </a:r>
            <a:r>
              <a:rPr lang="de-DE" sz="1100" dirty="0" err="1"/>
              <a:t>rates</a:t>
            </a:r>
            <a:r>
              <a:rPr lang="de-DE" sz="1100" i="1" dirty="0"/>
              <a:t> </a:t>
            </a:r>
            <a:r>
              <a:rPr lang="de-DE" sz="1100" dirty="0" err="1"/>
              <a:t>under</a:t>
            </a:r>
            <a:r>
              <a:rPr lang="de-DE" sz="1100" dirty="0"/>
              <a:t> </a:t>
            </a:r>
            <a:r>
              <a:rPr lang="de-DE" sz="1100" dirty="0" err="1"/>
              <a:t>current</a:t>
            </a:r>
            <a:r>
              <a:rPr lang="de-DE" sz="1100" dirty="0"/>
              <a:t> </a:t>
            </a:r>
            <a:r>
              <a:rPr lang="de-DE" sz="1100" dirty="0" err="1"/>
              <a:t>conditions</a:t>
            </a:r>
            <a:endParaRPr lang="de-DE" sz="1100" i="1" dirty="0"/>
          </a:p>
          <a:p>
            <a:endParaRPr lang="de-DE" sz="1100" dirty="0"/>
          </a:p>
          <a:p>
            <a:endParaRPr lang="de-DE" sz="1100" dirty="0"/>
          </a:p>
        </p:txBody>
      </p:sp>
    </p:spTree>
    <p:extLst>
      <p:ext uri="{BB962C8B-B14F-4D97-AF65-F5344CB8AC3E}">
        <p14:creationId xmlns:p14="http://schemas.microsoft.com/office/powerpoint/2010/main" val="734206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ForestClim_proj\forest.micro.current\performance.maps\bdsal.performance.current.2010-2015.gif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64" y="1419622"/>
            <a:ext cx="2647008" cy="2647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D:\ForestClim_proj\forest.micro.2c\performance.maps\bdsal.performance.2c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27784" y="1419622"/>
            <a:ext cx="2647008" cy="2647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D:\ForestClim_proj\forest.micro.4c\performance.maps\bdsal.performance.4c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37360" y="1419622"/>
            <a:ext cx="2647008" cy="2647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5" descr="C:\Users\roedder\Dropbox\Bdsal\maps\Legend.png"/>
          <p:cNvPicPr>
            <a:picLocks noChangeAspect="1" noChangeArrowheads="1"/>
          </p:cNvPicPr>
          <p:nvPr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3879"/>
          <a:stretch/>
        </p:blipFill>
        <p:spPr bwMode="auto">
          <a:xfrm>
            <a:off x="8216024" y="993228"/>
            <a:ext cx="748464" cy="3383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feld 5"/>
          <p:cNvSpPr txBox="1"/>
          <p:nvPr/>
        </p:nvSpPr>
        <p:spPr>
          <a:xfrm>
            <a:off x="323528" y="370547"/>
            <a:ext cx="75608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100" dirty="0" err="1"/>
              <a:t>Monthly</a:t>
            </a:r>
            <a:r>
              <a:rPr lang="de-DE" sz="1100" dirty="0"/>
              <a:t> </a:t>
            </a:r>
            <a:r>
              <a:rPr lang="de-DE" sz="1100" dirty="0" err="1"/>
              <a:t>fluctuations</a:t>
            </a:r>
            <a:r>
              <a:rPr lang="de-DE" sz="1100" dirty="0"/>
              <a:t> in </a:t>
            </a:r>
            <a:r>
              <a:rPr lang="de-DE" sz="1100" dirty="0" err="1"/>
              <a:t>Bdsal</a:t>
            </a:r>
            <a:r>
              <a:rPr lang="de-DE" sz="1100" dirty="0"/>
              <a:t> </a:t>
            </a:r>
            <a:r>
              <a:rPr lang="de-DE" sz="1100" dirty="0" err="1"/>
              <a:t>growth</a:t>
            </a:r>
            <a:r>
              <a:rPr lang="de-DE" sz="1100" dirty="0"/>
              <a:t> </a:t>
            </a:r>
            <a:r>
              <a:rPr lang="de-DE" sz="1100" dirty="0" err="1"/>
              <a:t>rates</a:t>
            </a:r>
            <a:r>
              <a:rPr lang="de-DE" sz="1100" dirty="0"/>
              <a:t> </a:t>
            </a:r>
            <a:r>
              <a:rPr lang="de-DE" sz="1100" dirty="0" err="1"/>
              <a:t>under</a:t>
            </a:r>
            <a:r>
              <a:rPr lang="de-DE" sz="1100" dirty="0"/>
              <a:t> </a:t>
            </a:r>
            <a:r>
              <a:rPr lang="de-DE" sz="1100" dirty="0" err="1"/>
              <a:t>current</a:t>
            </a:r>
            <a:r>
              <a:rPr lang="de-DE" sz="1100" dirty="0"/>
              <a:t> (</a:t>
            </a:r>
            <a:r>
              <a:rPr lang="de-DE" sz="1100" dirty="0" err="1"/>
              <a:t>left</a:t>
            </a:r>
            <a:r>
              <a:rPr lang="de-DE" sz="1100" dirty="0"/>
              <a:t>), </a:t>
            </a:r>
            <a:r>
              <a:rPr lang="de-DE" sz="1100" dirty="0" err="1"/>
              <a:t>and</a:t>
            </a:r>
            <a:r>
              <a:rPr lang="de-DE" sz="1100" dirty="0"/>
              <a:t> </a:t>
            </a:r>
            <a:r>
              <a:rPr lang="de-DE" sz="1100" dirty="0" err="1"/>
              <a:t>future</a:t>
            </a:r>
            <a:r>
              <a:rPr lang="de-DE" sz="1100" dirty="0"/>
              <a:t> +2°C (</a:t>
            </a:r>
            <a:r>
              <a:rPr lang="de-DE" sz="1100" dirty="0" err="1"/>
              <a:t>middle</a:t>
            </a:r>
            <a:r>
              <a:rPr lang="de-DE" sz="1100" dirty="0"/>
              <a:t>) </a:t>
            </a:r>
            <a:r>
              <a:rPr lang="de-DE" sz="1100" dirty="0" err="1"/>
              <a:t>and</a:t>
            </a:r>
            <a:r>
              <a:rPr lang="de-DE" sz="1100" dirty="0"/>
              <a:t> +4°C (</a:t>
            </a:r>
            <a:r>
              <a:rPr lang="de-DE" sz="1100" dirty="0" err="1"/>
              <a:t>right</a:t>
            </a:r>
            <a:r>
              <a:rPr lang="de-DE" sz="1100" dirty="0"/>
              <a:t>) </a:t>
            </a:r>
            <a:r>
              <a:rPr lang="de-DE" sz="1100" dirty="0" err="1"/>
              <a:t>conditions</a:t>
            </a:r>
            <a:r>
              <a:rPr lang="de-DE" sz="1100" i="1" dirty="0"/>
              <a:t>. </a:t>
            </a:r>
            <a:r>
              <a:rPr lang="de-DE" sz="1100" dirty="0"/>
              <a:t>Warmer </a:t>
            </a:r>
            <a:r>
              <a:rPr lang="de-DE" sz="1100" dirty="0" err="1"/>
              <a:t>colors</a:t>
            </a:r>
            <a:r>
              <a:rPr lang="de-DE" sz="1100" dirty="0"/>
              <a:t> </a:t>
            </a:r>
            <a:r>
              <a:rPr lang="de-DE" sz="1100" dirty="0" err="1"/>
              <a:t>indicate</a:t>
            </a:r>
            <a:r>
              <a:rPr lang="de-DE" sz="1100" dirty="0"/>
              <a:t> </a:t>
            </a:r>
            <a:r>
              <a:rPr lang="de-DE" sz="1100" dirty="0" err="1"/>
              <a:t>higher</a:t>
            </a:r>
            <a:r>
              <a:rPr lang="de-DE" sz="1100" dirty="0"/>
              <a:t> </a:t>
            </a:r>
            <a:r>
              <a:rPr lang="de-DE" sz="1100" dirty="0" err="1"/>
              <a:t>growth</a:t>
            </a:r>
            <a:r>
              <a:rPr lang="de-DE" sz="1100" dirty="0"/>
              <a:t> </a:t>
            </a:r>
            <a:r>
              <a:rPr lang="de-DE" sz="1100" dirty="0" err="1"/>
              <a:t>rates</a:t>
            </a:r>
            <a:r>
              <a:rPr lang="de-DE" sz="1100" dirty="0"/>
              <a:t>.</a:t>
            </a:r>
            <a:r>
              <a:rPr lang="de-DE" sz="1100" i="1" dirty="0"/>
              <a:t> </a:t>
            </a:r>
          </a:p>
          <a:p>
            <a:endParaRPr lang="de-DE" sz="1100" dirty="0"/>
          </a:p>
          <a:p>
            <a:endParaRPr lang="de-DE" sz="1100" dirty="0"/>
          </a:p>
        </p:txBody>
      </p:sp>
    </p:spTree>
    <p:extLst>
      <p:ext uri="{BB962C8B-B14F-4D97-AF65-F5344CB8AC3E}">
        <p14:creationId xmlns:p14="http://schemas.microsoft.com/office/powerpoint/2010/main" val="314430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238</Words>
  <Application>Microsoft Office PowerPoint</Application>
  <PresentationFormat>Bildschirmpräsentation (16:9)</PresentationFormat>
  <Paragraphs>41</Paragraphs>
  <Slides>5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5</vt:i4>
      </vt:variant>
    </vt:vector>
  </HeadingPairs>
  <TitlesOfParts>
    <vt:vector size="10" baseType="lpstr">
      <vt:lpstr>Arial</vt:lpstr>
      <vt:lpstr>Calibri</vt:lpstr>
      <vt:lpstr>Calibri Light</vt:lpstr>
      <vt:lpstr>Times New Roman</vt:lpstr>
      <vt:lpstr>Office</vt:lpstr>
      <vt:lpstr>Electronic supplementary material  to</vt:lpstr>
      <vt:lpstr>PowerPoint-Präsentation</vt:lpstr>
      <vt:lpstr>PowerPoint-Präsentation</vt:lpstr>
      <vt:lpstr>PowerPoint-Präsentation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Performance Bdsal</dc:title>
  <dc:creator>Rödder Dennis</dc:creator>
  <cp:lastModifiedBy>Dennis Rödder</cp:lastModifiedBy>
  <cp:revision>16</cp:revision>
  <dcterms:created xsi:type="dcterms:W3CDTF">2023-02-16T09:52:46Z</dcterms:created>
  <dcterms:modified xsi:type="dcterms:W3CDTF">2024-07-29T09:30:50Z</dcterms:modified>
  <cp:contentStatus>Endgültig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arkAsFinal">
    <vt:bool>true</vt:bool>
  </property>
</Properties>
</file>